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oto Sans KR" panose="020B0200000000000000" pitchFamily="50" charset="-127"/>
      <p:regular r:id="rId22"/>
      <p:bold r:id="rId23"/>
    </p:embeddedFont>
    <p:embeddedFont>
      <p:font typeface="Noto Sans Kr Bold" panose="020B0200000000000000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067770"/>
            <a:ext cx="6828647" cy="2036826"/>
            <a:chOff x="0" y="0"/>
            <a:chExt cx="1405071" cy="41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5071" cy="419100"/>
            </a:xfrm>
            <a:custGeom>
              <a:avLst/>
              <a:gdLst/>
              <a:ahLst/>
              <a:cxnLst/>
              <a:rect l="l" t="t" r="r" b="b"/>
              <a:pathLst>
                <a:path w="1405071" h="419100">
                  <a:moveTo>
                    <a:pt x="22143" y="0"/>
                  </a:moveTo>
                  <a:lnTo>
                    <a:pt x="1382928" y="0"/>
                  </a:lnTo>
                  <a:cubicBezTo>
                    <a:pt x="1395157" y="0"/>
                    <a:pt x="1405071" y="9914"/>
                    <a:pt x="1405071" y="22143"/>
                  </a:cubicBezTo>
                  <a:lnTo>
                    <a:pt x="1405071" y="396957"/>
                  </a:lnTo>
                  <a:cubicBezTo>
                    <a:pt x="1405071" y="402829"/>
                    <a:pt x="1402738" y="408462"/>
                    <a:pt x="1398586" y="412614"/>
                  </a:cubicBezTo>
                  <a:cubicBezTo>
                    <a:pt x="1394433" y="416767"/>
                    <a:pt x="1388801" y="419100"/>
                    <a:pt x="1382928" y="419100"/>
                  </a:cubicBezTo>
                  <a:lnTo>
                    <a:pt x="22143" y="419100"/>
                  </a:lnTo>
                  <a:cubicBezTo>
                    <a:pt x="16271" y="419100"/>
                    <a:pt x="10638" y="416767"/>
                    <a:pt x="6486" y="412614"/>
                  </a:cubicBezTo>
                  <a:cubicBezTo>
                    <a:pt x="2333" y="408462"/>
                    <a:pt x="0" y="402829"/>
                    <a:pt x="0" y="396957"/>
                  </a:cubicBezTo>
                  <a:lnTo>
                    <a:pt x="0" y="22143"/>
                  </a:lnTo>
                  <a:cubicBezTo>
                    <a:pt x="0" y="16271"/>
                    <a:pt x="2333" y="10638"/>
                    <a:pt x="6486" y="6486"/>
                  </a:cubicBezTo>
                  <a:cubicBezTo>
                    <a:pt x="10638" y="2333"/>
                    <a:pt x="16271" y="0"/>
                    <a:pt x="22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5071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385" y="8267033"/>
            <a:ext cx="3687366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김예진, 홍소현</a:t>
            </a:r>
          </a:p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2025년 11월 05일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3717" y="2103120"/>
            <a:ext cx="5627620" cy="4150370"/>
          </a:xfrm>
          <a:custGeom>
            <a:avLst/>
            <a:gdLst/>
            <a:ahLst/>
            <a:cxnLst/>
            <a:rect l="l" t="t" r="r" b="b"/>
            <a:pathLst>
              <a:path w="5627620" h="4150370">
                <a:moveTo>
                  <a:pt x="0" y="0"/>
                </a:moveTo>
                <a:lnTo>
                  <a:pt x="5627620" y="0"/>
                </a:lnTo>
                <a:lnTo>
                  <a:pt x="5627620" y="4150370"/>
                </a:lnTo>
                <a:lnTo>
                  <a:pt x="0" y="415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48655" y="1953809"/>
            <a:ext cx="5598782" cy="4213083"/>
          </a:xfrm>
          <a:custGeom>
            <a:avLst/>
            <a:gdLst/>
            <a:ahLst/>
            <a:cxnLst/>
            <a:rect l="l" t="t" r="r" b="b"/>
            <a:pathLst>
              <a:path w="5598782" h="4213083">
                <a:moveTo>
                  <a:pt x="0" y="0"/>
                </a:moveTo>
                <a:lnTo>
                  <a:pt x="5598782" y="0"/>
                </a:lnTo>
                <a:lnTo>
                  <a:pt x="5598782" y="4213084"/>
                </a:lnTo>
                <a:lnTo>
                  <a:pt x="0" y="4213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1305" y="6158240"/>
            <a:ext cx="8569375" cy="333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Nyquist Plot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 그래프는 실수부 저항(Z_real)과 허수부 저항( -Z_imag)의 관계를 보여줌.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cycle_proxy 값이 4에서 9로 증가할수록, 그래프의 반원이 왼쪽으로 이동하는 것을 확인할 수 있음.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반원이 왼쪽으로 이동한다는 것은 배터리 내부 저항(Z_real)이 감소한다는 것을 증명함.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139766" y="1265441"/>
            <a:ext cx="100953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[시각화 분석: 노화에 따른 임피던스 변화]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65070" y="6119268"/>
            <a:ext cx="8859758" cy="333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Bode Plot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 그래프는 주파수에 따른 실수부 저항( Z_real)의 변화를 보여줌.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cycle_proxy 값이 4에서 9로 증가할수록 저항을 나타내는 그래프 선 전체가 아래쪽으로 하강함.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이는 모든 주파수 대역에서Cycle Proxy가 증가할수록 더 낮은 저항(Z_real)을 가짐을 의미하며, 이는 배터리 초기 활성화 단계에서 발생할 수 있는 현상임.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072294" y="9450080"/>
            <a:ext cx="917288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배터리 초기 사용 단계의 특이성이 드러나는 결과임.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672" y="2103120"/>
            <a:ext cx="4324328" cy="3756932"/>
          </a:xfrm>
          <a:custGeom>
            <a:avLst/>
            <a:gdLst/>
            <a:ahLst/>
            <a:cxnLst/>
            <a:rect l="l" t="t" r="r" b="b"/>
            <a:pathLst>
              <a:path w="4324328" h="3756932">
                <a:moveTo>
                  <a:pt x="0" y="0"/>
                </a:moveTo>
                <a:lnTo>
                  <a:pt x="4324327" y="0"/>
                </a:lnTo>
                <a:lnTo>
                  <a:pt x="4324327" y="3756932"/>
                </a:lnTo>
                <a:lnTo>
                  <a:pt x="0" y="3756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57570" y="2163947"/>
            <a:ext cx="4210460" cy="3658005"/>
          </a:xfrm>
          <a:custGeom>
            <a:avLst/>
            <a:gdLst/>
            <a:ahLst/>
            <a:cxnLst/>
            <a:rect l="l" t="t" r="r" b="b"/>
            <a:pathLst>
              <a:path w="4210460" h="3658005">
                <a:moveTo>
                  <a:pt x="0" y="0"/>
                </a:moveTo>
                <a:lnTo>
                  <a:pt x="4210460" y="0"/>
                </a:lnTo>
                <a:lnTo>
                  <a:pt x="4210460" y="3658005"/>
                </a:lnTo>
                <a:lnTo>
                  <a:pt x="0" y="365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305" y="5974958"/>
            <a:ext cx="4314803" cy="3748657"/>
          </a:xfrm>
          <a:custGeom>
            <a:avLst/>
            <a:gdLst/>
            <a:ahLst/>
            <a:cxnLst/>
            <a:rect l="l" t="t" r="r" b="b"/>
            <a:pathLst>
              <a:path w="4314803" h="3748657">
                <a:moveTo>
                  <a:pt x="0" y="0"/>
                </a:moveTo>
                <a:lnTo>
                  <a:pt x="4314802" y="0"/>
                </a:lnTo>
                <a:lnTo>
                  <a:pt x="4314802" y="3748656"/>
                </a:lnTo>
                <a:lnTo>
                  <a:pt x="0" y="374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78531" y="6003533"/>
            <a:ext cx="4189499" cy="3639794"/>
          </a:xfrm>
          <a:custGeom>
            <a:avLst/>
            <a:gdLst/>
            <a:ahLst/>
            <a:cxnLst/>
            <a:rect l="l" t="t" r="r" b="b"/>
            <a:pathLst>
              <a:path w="4189499" h="3639794">
                <a:moveTo>
                  <a:pt x="0" y="0"/>
                </a:moveTo>
                <a:lnTo>
                  <a:pt x="4189499" y="0"/>
                </a:lnTo>
                <a:lnTo>
                  <a:pt x="4189499" y="3639793"/>
                </a:lnTo>
                <a:lnTo>
                  <a:pt x="0" y="363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06809" y="1317262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[배터리 ID별 변수 간 상관관계 분석]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86850" y="2116322"/>
            <a:ext cx="9144000" cy="799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endParaRPr/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가장 강력한 패턴: FREQUENCY_VALUE vs Z_real (약 -0.72)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패턴: 모든 배터리(2, 3, 5, 6번)에서 FREQUENCY_VALUE(주파수)와 Z_real(저항)은 약 -0.72 ~ -0.73의 매우 강한 음(-)의 상관관계를 보임.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FREQUENCY_VALUE가 높아질수록(고주파), Z_real(저항)은 낮아짐.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FREQUENCY_VALUE가 낮아질수록(저주파), Z_real(저항)은 높아짐.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이것은 배터리의 정상적인 물리적 특성이며, 이 데이터에서 저항 값을 결정하는 가장 지배적인 요인이 '주파수'임을 의미함.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노화와의 상관관계 패턴: cycle_proxy vs Z_real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패턴: 우리가 예측하려는 목표인 cycle_proxy와 Z_real의 상관관계는 모든 배터리에서 -0.13 ~ 0.06 사이로, 거의 0에 가까움.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 수치는 "노화와 저항이 관계없다"는 뜻이 아니라, 위 1번의FREQUENCY_VALUE의 영향력(-0.72)이 크기 때문에, 모든 주파수를 한꺼번에 평균 내어 계산한 상관관계에서는 cycle_proxy의 영향력이 통계적으로 묻혀버린 결과임.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219" y="2055495"/>
            <a:ext cx="11858140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600일 동안 노화된 228개의 상용 NMC/C+SiO 리튬 이온 셀의 데이터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[특징]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전기차처럼 '다양한 주행 패턴'을 적용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228개 (훨씬 많음)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기간 약 600일 (약 2년)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746" y="5621020"/>
            <a:ext cx="5493809" cy="23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Cyclic aging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NASA 데이터처럼 충전/방전을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반복하며 테스트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(사용 시 노화)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5363" y="5246370"/>
            <a:ext cx="5974136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/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Calendar aging</a:t>
            </a:r>
          </a:p>
          <a:p>
            <a:pPr algn="ctr">
              <a:lnSpc>
                <a:spcPts val="3499"/>
              </a:lnSpc>
            </a:pPr>
            <a:endParaRPr lang="en-US" sz="30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가만히 놔뒀을 때 얼마나 늙는지 테스트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(방치 시 노화)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53918" y="5621020"/>
            <a:ext cx="5974136" cy="272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Driving cycles</a:t>
            </a:r>
          </a:p>
          <a:p>
            <a:pPr algn="ctr">
              <a:lnSpc>
                <a:spcPts val="3500"/>
              </a:lnSpc>
            </a:pPr>
            <a:endParaRPr lang="en-US" sz="30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단순 방전이 아니라, 실제 전기차처럼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"가속, 감속, 정지"를 반복하는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'실제 주행' 패턴을 적용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89334" y="3054203"/>
            <a:ext cx="10698666" cy="6973738"/>
          </a:xfrm>
          <a:custGeom>
            <a:avLst/>
            <a:gdLst/>
            <a:ahLst/>
            <a:cxnLst/>
            <a:rect l="l" t="t" r="r" b="b"/>
            <a:pathLst>
              <a:path w="10698666" h="6973738">
                <a:moveTo>
                  <a:pt x="0" y="0"/>
                </a:moveTo>
                <a:lnTo>
                  <a:pt x="10698666" y="0"/>
                </a:lnTo>
                <a:lnTo>
                  <a:pt x="10698666" y="6973738"/>
                </a:lnTo>
                <a:lnTo>
                  <a:pt x="0" y="697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219" y="2055495"/>
            <a:ext cx="11858140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600일 동안 노화된 228개의 상용 NMC/C+SiO 리튬 이온 셀의 데이터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[특징]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전기차처럼 '다양한 주행 패턴'을 적용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228개 (훨씬 많음)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기간 약 600일 (약 2년)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3219" y="3058795"/>
            <a:ext cx="13845180" cy="2232535"/>
          </a:xfrm>
          <a:custGeom>
            <a:avLst/>
            <a:gdLst/>
            <a:ahLst/>
            <a:cxnLst/>
            <a:rect l="l" t="t" r="r" b="b"/>
            <a:pathLst>
              <a:path w="13845180" h="2232535">
                <a:moveTo>
                  <a:pt x="0" y="0"/>
                </a:moveTo>
                <a:lnTo>
                  <a:pt x="13845180" y="0"/>
                </a:lnTo>
                <a:lnTo>
                  <a:pt x="13845180" y="2232535"/>
                </a:lnTo>
                <a:lnTo>
                  <a:pt x="0" y="2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46485" y="7002526"/>
            <a:ext cx="3772908" cy="2255774"/>
          </a:xfrm>
          <a:custGeom>
            <a:avLst/>
            <a:gdLst/>
            <a:ahLst/>
            <a:cxnLst/>
            <a:rect l="l" t="t" r="r" b="b"/>
            <a:pathLst>
              <a:path w="3772908" h="2255774">
                <a:moveTo>
                  <a:pt x="0" y="0"/>
                </a:moveTo>
                <a:lnTo>
                  <a:pt x="3772908" y="0"/>
                </a:lnTo>
                <a:lnTo>
                  <a:pt x="3772908" y="2255774"/>
                </a:lnTo>
                <a:lnTo>
                  <a:pt x="0" y="2255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7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76207" y="4947394"/>
            <a:ext cx="4343186" cy="4995071"/>
          </a:xfrm>
          <a:custGeom>
            <a:avLst/>
            <a:gdLst/>
            <a:ahLst/>
            <a:cxnLst/>
            <a:rect l="l" t="t" r="r" b="b"/>
            <a:pathLst>
              <a:path w="4343186" h="4995071">
                <a:moveTo>
                  <a:pt x="0" y="0"/>
                </a:moveTo>
                <a:lnTo>
                  <a:pt x="4343186" y="0"/>
                </a:lnTo>
                <a:lnTo>
                  <a:pt x="4343186" y="4995071"/>
                </a:lnTo>
                <a:lnTo>
                  <a:pt x="0" y="4995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9288" y="5872355"/>
            <a:ext cx="5163173" cy="3704576"/>
          </a:xfrm>
          <a:custGeom>
            <a:avLst/>
            <a:gdLst/>
            <a:ahLst/>
            <a:cxnLst/>
            <a:rect l="l" t="t" r="r" b="b"/>
            <a:pathLst>
              <a:path w="5163173" h="3704576">
                <a:moveTo>
                  <a:pt x="0" y="0"/>
                </a:moveTo>
                <a:lnTo>
                  <a:pt x="5163173" y="0"/>
                </a:lnTo>
                <a:lnTo>
                  <a:pt x="5163173" y="3704577"/>
                </a:lnTo>
                <a:lnTo>
                  <a:pt x="0" y="370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988" y="2084070"/>
            <a:ext cx="127375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10.35097-1969/data/dataset/Cycling Experiment Cell Overview (2024-09-26 15-31).xlsx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4956" y="3058795"/>
            <a:ext cx="17618088" cy="2314773"/>
            <a:chOff x="0" y="0"/>
            <a:chExt cx="23490785" cy="3086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0240" cy="3022864"/>
            </a:xfrm>
            <a:custGeom>
              <a:avLst/>
              <a:gdLst/>
              <a:ahLst/>
              <a:cxnLst/>
              <a:rect l="l" t="t" r="r" b="b"/>
              <a:pathLst>
                <a:path w="18460240" h="3022864">
                  <a:moveTo>
                    <a:pt x="0" y="0"/>
                  </a:moveTo>
                  <a:lnTo>
                    <a:pt x="18460240" y="0"/>
                  </a:lnTo>
                  <a:lnTo>
                    <a:pt x="18460240" y="3022864"/>
                  </a:lnTo>
                  <a:lnTo>
                    <a:pt x="0" y="3022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8460240" y="78666"/>
              <a:ext cx="5030544" cy="3007699"/>
            </a:xfrm>
            <a:custGeom>
              <a:avLst/>
              <a:gdLst/>
              <a:ahLst/>
              <a:cxnLst/>
              <a:rect l="l" t="t" r="r" b="b"/>
              <a:pathLst>
                <a:path w="5030544" h="3007699">
                  <a:moveTo>
                    <a:pt x="0" y="0"/>
                  </a:moveTo>
                  <a:lnTo>
                    <a:pt x="5030545" y="0"/>
                  </a:lnTo>
                  <a:lnTo>
                    <a:pt x="5030545" y="3007698"/>
                  </a:lnTo>
                  <a:lnTo>
                    <a:pt x="0" y="3007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724416" y="5954593"/>
            <a:ext cx="6931198" cy="1801328"/>
          </a:xfrm>
          <a:custGeom>
            <a:avLst/>
            <a:gdLst/>
            <a:ahLst/>
            <a:cxnLst/>
            <a:rect l="l" t="t" r="r" b="b"/>
            <a:pathLst>
              <a:path w="6931198" h="1801328">
                <a:moveTo>
                  <a:pt x="0" y="0"/>
                </a:moveTo>
                <a:lnTo>
                  <a:pt x="6931197" y="0"/>
                </a:lnTo>
                <a:lnTo>
                  <a:pt x="6931197" y="1801329"/>
                </a:lnTo>
                <a:lnTo>
                  <a:pt x="0" y="1801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988" y="2084070"/>
            <a:ext cx="127375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10.35097-1969/data/dataset/Cycling Experiment Cell Overview (2024-09-26 15-31).xlsx</a:t>
            </a:r>
          </a:p>
        </p:txBody>
      </p:sp>
      <p:sp>
        <p:nvSpPr>
          <p:cNvPr id="10" name="Freeform 10"/>
          <p:cNvSpPr/>
          <p:nvPr/>
        </p:nvSpPr>
        <p:spPr>
          <a:xfrm>
            <a:off x="599288" y="5872355"/>
            <a:ext cx="5163173" cy="3704576"/>
          </a:xfrm>
          <a:custGeom>
            <a:avLst/>
            <a:gdLst/>
            <a:ahLst/>
            <a:cxnLst/>
            <a:rect l="l" t="t" r="r" b="b"/>
            <a:pathLst>
              <a:path w="5163173" h="3704576">
                <a:moveTo>
                  <a:pt x="0" y="0"/>
                </a:moveTo>
                <a:lnTo>
                  <a:pt x="5163173" y="0"/>
                </a:lnTo>
                <a:lnTo>
                  <a:pt x="5163173" y="3704577"/>
                </a:lnTo>
                <a:lnTo>
                  <a:pt x="0" y="3704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063962" y="2753995"/>
            <a:ext cx="13275125" cy="4953273"/>
          </a:xfrm>
          <a:custGeom>
            <a:avLst/>
            <a:gdLst/>
            <a:ahLst/>
            <a:cxnLst/>
            <a:rect l="l" t="t" r="r" b="b"/>
            <a:pathLst>
              <a:path w="13275125" h="4953273">
                <a:moveTo>
                  <a:pt x="0" y="0"/>
                </a:moveTo>
                <a:lnTo>
                  <a:pt x="13275126" y="0"/>
                </a:lnTo>
                <a:lnTo>
                  <a:pt x="13275126" y="4953273"/>
                </a:lnTo>
                <a:lnTo>
                  <a:pt x="0" y="495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8" b="-41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14771" y="5403674"/>
            <a:ext cx="7655991" cy="4603165"/>
          </a:xfrm>
          <a:custGeom>
            <a:avLst/>
            <a:gdLst/>
            <a:ahLst/>
            <a:cxnLst/>
            <a:rect l="l" t="t" r="r" b="b"/>
            <a:pathLst>
              <a:path w="7655991" h="4603165">
                <a:moveTo>
                  <a:pt x="0" y="0"/>
                </a:moveTo>
                <a:lnTo>
                  <a:pt x="7655992" y="0"/>
                </a:lnTo>
                <a:lnTo>
                  <a:pt x="7655992" y="4603165"/>
                </a:lnTo>
                <a:lnTo>
                  <a:pt x="0" y="4603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5201" y="2055495"/>
            <a:ext cx="79344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10.35097-1969/data/dataset/Data Structure v05.3.xlsx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61569" y="3491855"/>
            <a:ext cx="14173773" cy="4695062"/>
          </a:xfrm>
          <a:custGeom>
            <a:avLst/>
            <a:gdLst/>
            <a:ahLst/>
            <a:cxnLst/>
            <a:rect l="l" t="t" r="r" b="b"/>
            <a:pathLst>
              <a:path w="14173773" h="4695062">
                <a:moveTo>
                  <a:pt x="0" y="0"/>
                </a:moveTo>
                <a:lnTo>
                  <a:pt x="14173773" y="0"/>
                </a:lnTo>
                <a:lnTo>
                  <a:pt x="14173773" y="4695063"/>
                </a:lnTo>
                <a:lnTo>
                  <a:pt x="0" y="469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48983" y="3417523"/>
            <a:ext cx="7074905" cy="5768944"/>
          </a:xfrm>
          <a:custGeom>
            <a:avLst/>
            <a:gdLst/>
            <a:ahLst/>
            <a:cxnLst/>
            <a:rect l="l" t="t" r="r" b="b"/>
            <a:pathLst>
              <a:path w="7074905" h="5768944">
                <a:moveTo>
                  <a:pt x="0" y="0"/>
                </a:moveTo>
                <a:lnTo>
                  <a:pt x="7074905" y="0"/>
                </a:lnTo>
                <a:lnTo>
                  <a:pt x="7074905" y="5768943"/>
                </a:lnTo>
                <a:lnTo>
                  <a:pt x="0" y="576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994" y="2055495"/>
            <a:ext cx="6534954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cell_eocv2.zip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End-of-Charge (충전/방전 결과)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→ "SOH / 용량" "건강 차트" (수명 곡선)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438145"/>
            <a:ext cx="5821098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--- Files inside 'cell_eocv2.zip' (목록): ---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 files found: 240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Showing first 10 files: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cell_eocv2_P000_0_S20_C00.csv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cell_eocv2_P000_0_S20_C01.csv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cell_eocv2_P000_0_S20_C02.csv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cell_eocv2_P000_0_S20_C03.csv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cell_eocv2_P000_0_S20_C04.csv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cell_eocv2_P000_0_S20_C05.csv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cell_eocv2_P000_0_S20_C06.csv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cell_eocv2_P000_0_S20_C07.csv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cell_eocv2_P000_0_S20_C08.csv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cell_eocv2_P000_0_S20_C09.csv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6518236" y="6301995"/>
            <a:ext cx="3004405" cy="902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380777" y="2691232"/>
            <a:ext cx="80113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배터리 한 개(~05.csv)의 수명 저하 곡선 (SOH 곡선)을 추출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86741" y="3058728"/>
            <a:ext cx="11301259" cy="1568050"/>
          </a:xfrm>
          <a:custGeom>
            <a:avLst/>
            <a:gdLst/>
            <a:ahLst/>
            <a:cxnLst/>
            <a:rect l="l" t="t" r="r" b="b"/>
            <a:pathLst>
              <a:path w="11301259" h="1568050">
                <a:moveTo>
                  <a:pt x="0" y="0"/>
                </a:moveTo>
                <a:lnTo>
                  <a:pt x="11301259" y="0"/>
                </a:lnTo>
                <a:lnTo>
                  <a:pt x="11301259" y="1568050"/>
                </a:lnTo>
                <a:lnTo>
                  <a:pt x="0" y="1568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926667" y="1303020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Battery aging dataset (v2)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Battery aging dataset (v2)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994" y="2055495"/>
            <a:ext cx="653495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cell_eisv2.zip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"내부 저항" (Rct, Re) &amp; "노화 원인"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3264" y="3438145"/>
            <a:ext cx="5811970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---- Files inside 'cell_eisv2.zip' (목록): ---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Total files found: 240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Showing first 10 files: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cell_eisv2_P000_0_S20_C00.csv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cell_eisv2_P000_0_S20_C01.csv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cell_eisv2_P000_0_S20_C02.csv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cell_eisv2_P000_0_S20_C03.csv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cell_eisv2_P000_0_S20_C04.csv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cell_eisv2_P000_0_S20_C05.csv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cell_eisv2_P000_0_S20_C06.csv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cell_eisv2_P000_0_S20_C07.csv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cell_eisv2_P000_0_S20_C08.csv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cell_eisv2_P000_0_S20_C09.csv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30472" y="5076825"/>
            <a:ext cx="6534954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각 개별 데이터값 None..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→ 측정 불가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30529" cy="10287000"/>
          </a:xfrm>
          <a:custGeom>
            <a:avLst/>
            <a:gdLst/>
            <a:ahLst/>
            <a:cxnLst/>
            <a:rect l="l" t="t" r="r" b="b"/>
            <a:pathLst>
              <a:path w="4230529" h="10287000">
                <a:moveTo>
                  <a:pt x="0" y="0"/>
                </a:moveTo>
                <a:lnTo>
                  <a:pt x="4230529" y="0"/>
                </a:lnTo>
                <a:lnTo>
                  <a:pt x="42305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15988" y="2247900"/>
            <a:ext cx="10660354" cy="5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5"/>
              </a:lnSpc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1. 피드백 기반 리뷰</a:t>
            </a:r>
          </a:p>
          <a:p>
            <a:pPr algn="l">
              <a:lnSpc>
                <a:spcPts val="8775"/>
              </a:lnSpc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유사 데이터셋 분석</a:t>
            </a:r>
          </a:p>
          <a:p>
            <a:pPr marL="863599" lvl="1" indent="-431800" algn="l">
              <a:lnSpc>
                <a:spcPts val="7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EIS of Lithium-Ion Batteries</a:t>
            </a:r>
          </a:p>
          <a:p>
            <a:pPr marL="863599" lvl="1" indent="-431800" algn="l">
              <a:lnSpc>
                <a:spcPts val="77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 aging dataset (v2)</a:t>
            </a:r>
          </a:p>
          <a:p>
            <a:pPr algn="l">
              <a:lnSpc>
                <a:spcPts val="8775"/>
              </a:lnSpc>
            </a:pPr>
            <a:r>
              <a:rPr lang="en-US" sz="45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3. 인사이트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067770"/>
            <a:ext cx="6828647" cy="2036826"/>
            <a:chOff x="0" y="0"/>
            <a:chExt cx="1405071" cy="41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5071" cy="419100"/>
            </a:xfrm>
            <a:custGeom>
              <a:avLst/>
              <a:gdLst/>
              <a:ahLst/>
              <a:cxnLst/>
              <a:rect l="l" t="t" r="r" b="b"/>
              <a:pathLst>
                <a:path w="1405071" h="419100">
                  <a:moveTo>
                    <a:pt x="22143" y="0"/>
                  </a:moveTo>
                  <a:lnTo>
                    <a:pt x="1382928" y="0"/>
                  </a:lnTo>
                  <a:cubicBezTo>
                    <a:pt x="1395157" y="0"/>
                    <a:pt x="1405071" y="9914"/>
                    <a:pt x="1405071" y="22143"/>
                  </a:cubicBezTo>
                  <a:lnTo>
                    <a:pt x="1405071" y="396957"/>
                  </a:lnTo>
                  <a:cubicBezTo>
                    <a:pt x="1405071" y="402829"/>
                    <a:pt x="1402738" y="408462"/>
                    <a:pt x="1398586" y="412614"/>
                  </a:cubicBezTo>
                  <a:cubicBezTo>
                    <a:pt x="1394433" y="416767"/>
                    <a:pt x="1388801" y="419100"/>
                    <a:pt x="1382928" y="419100"/>
                  </a:cubicBezTo>
                  <a:lnTo>
                    <a:pt x="22143" y="419100"/>
                  </a:lnTo>
                  <a:cubicBezTo>
                    <a:pt x="16271" y="419100"/>
                    <a:pt x="10638" y="416767"/>
                    <a:pt x="6486" y="412614"/>
                  </a:cubicBezTo>
                  <a:cubicBezTo>
                    <a:pt x="2333" y="408462"/>
                    <a:pt x="0" y="402829"/>
                    <a:pt x="0" y="396957"/>
                  </a:cubicBezTo>
                  <a:lnTo>
                    <a:pt x="0" y="22143"/>
                  </a:lnTo>
                  <a:cubicBezTo>
                    <a:pt x="0" y="16271"/>
                    <a:pt x="2333" y="10638"/>
                    <a:pt x="6486" y="6486"/>
                  </a:cubicBezTo>
                  <a:cubicBezTo>
                    <a:pt x="10638" y="2333"/>
                    <a:pt x="16271" y="0"/>
                    <a:pt x="22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405071" cy="447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57790" y="1919306"/>
            <a:ext cx="12772692" cy="3086100"/>
            <a:chOff x="0" y="0"/>
            <a:chExt cx="3364001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4001" cy="812800"/>
            </a:xfrm>
            <a:custGeom>
              <a:avLst/>
              <a:gdLst/>
              <a:ahLst/>
              <a:cxnLst/>
              <a:rect l="l" t="t" r="r" b="b"/>
              <a:pathLst>
                <a:path w="3364001" h="812800">
                  <a:moveTo>
                    <a:pt x="0" y="0"/>
                  </a:moveTo>
                  <a:lnTo>
                    <a:pt x="3364001" y="0"/>
                  </a:lnTo>
                  <a:lnTo>
                    <a:pt x="33640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476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6400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8385" y="8267033"/>
            <a:ext cx="3687366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 : 김예진, 홍소현</a:t>
            </a:r>
          </a:p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2025년 11월 05일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7361" y="4136409"/>
            <a:ext cx="2933039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38812" y="4277162"/>
            <a:ext cx="10496937" cy="1900148"/>
          </a:xfrm>
          <a:custGeom>
            <a:avLst/>
            <a:gdLst/>
            <a:ahLst/>
            <a:cxnLst/>
            <a:rect l="l" t="t" r="r" b="b"/>
            <a:pathLst>
              <a:path w="10496937" h="1900148">
                <a:moveTo>
                  <a:pt x="0" y="0"/>
                </a:moveTo>
                <a:lnTo>
                  <a:pt x="10496936" y="0"/>
                </a:lnTo>
                <a:lnTo>
                  <a:pt x="10496936" y="1900149"/>
                </a:lnTo>
                <a:lnTo>
                  <a:pt x="0" y="1900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83860" y="6405911"/>
            <a:ext cx="9984972" cy="1381099"/>
          </a:xfrm>
          <a:custGeom>
            <a:avLst/>
            <a:gdLst/>
            <a:ahLst/>
            <a:cxnLst/>
            <a:rect l="l" t="t" r="r" b="b"/>
            <a:pathLst>
              <a:path w="9984972" h="1381099">
                <a:moveTo>
                  <a:pt x="0" y="0"/>
                </a:moveTo>
                <a:lnTo>
                  <a:pt x="9984972" y="0"/>
                </a:lnTo>
                <a:lnTo>
                  <a:pt x="9984972" y="1381099"/>
                </a:lnTo>
                <a:lnTo>
                  <a:pt x="0" y="1381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2842" y="1419661"/>
            <a:ext cx="257484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[data 폴더]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956" y="95250"/>
            <a:ext cx="663376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피드백 기반 리뷰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2842" y="2337237"/>
            <a:ext cx="835735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총 2,815개의 충전(charge) 파일 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664" y="8044475"/>
            <a:ext cx="16124164" cy="185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8"/>
              </a:lnSpc>
              <a:spcBef>
                <a:spcPct val="0"/>
              </a:spcBef>
            </a:pPr>
            <a:endParaRPr/>
          </a:p>
          <a:p>
            <a:pPr marL="573386" lvl="1" indent="-286693" algn="l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앞선 통계에서 발견된 충전 파일에 결측치가 존재하는 문제 발견</a:t>
            </a:r>
          </a:p>
          <a:p>
            <a:pPr marL="573386" lvl="1" indent="-286693" algn="l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결측치 분석을 통해 칼럼별 결측치 개수를 세어보니(차례로 개수, 퍼센트) 다수의 결측치가 존재함을 확인.</a:t>
            </a:r>
          </a:p>
          <a:p>
            <a:pPr algn="l">
              <a:lnSpc>
                <a:spcPts val="3718"/>
              </a:lnSpc>
              <a:spcBef>
                <a:spcPct val="0"/>
              </a:spcBef>
            </a:pPr>
            <a:endParaRPr lang="en-US" sz="2655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0" y="3169087"/>
            <a:ext cx="1714982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1C1D"/>
                </a:solidFill>
                <a:latin typeface="Noto Sans Kr"/>
                <a:ea typeface="Noto Sans Kr"/>
                <a:cs typeface="Noto Sans Kr"/>
                <a:sym typeface="Noto Sans Kr"/>
              </a:rPr>
              <a:t>2,815개 파일의 원본 데이터 행 약 650만 개 대상 통계 - 누락 데이터 존재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8549" y="4908550"/>
            <a:ext cx="47147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[data.csv중 일부 데이터 누락 부분]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78074" y="6674185"/>
            <a:ext cx="24368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[결측치 통계 일부]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007" y="2913816"/>
            <a:ext cx="7259032" cy="4591338"/>
          </a:xfrm>
          <a:custGeom>
            <a:avLst/>
            <a:gdLst/>
            <a:ahLst/>
            <a:cxnLst/>
            <a:rect l="l" t="t" r="r" b="b"/>
            <a:pathLst>
              <a:path w="7259032" h="4591338">
                <a:moveTo>
                  <a:pt x="0" y="0"/>
                </a:moveTo>
                <a:lnTo>
                  <a:pt x="7259033" y="0"/>
                </a:lnTo>
                <a:lnTo>
                  <a:pt x="7259033" y="4591338"/>
                </a:lnTo>
                <a:lnTo>
                  <a:pt x="0" y="4591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82158" y="3431945"/>
            <a:ext cx="897231" cy="1027598"/>
          </a:xfrm>
          <a:custGeom>
            <a:avLst/>
            <a:gdLst/>
            <a:ahLst/>
            <a:cxnLst/>
            <a:rect l="l" t="t" r="r" b="b"/>
            <a:pathLst>
              <a:path w="897231" h="1027598">
                <a:moveTo>
                  <a:pt x="0" y="0"/>
                </a:moveTo>
                <a:lnTo>
                  <a:pt x="897231" y="0"/>
                </a:lnTo>
                <a:lnTo>
                  <a:pt x="897231" y="1027597"/>
                </a:lnTo>
                <a:lnTo>
                  <a:pt x="0" y="102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20658" y="5143500"/>
            <a:ext cx="993153" cy="1145946"/>
          </a:xfrm>
          <a:custGeom>
            <a:avLst/>
            <a:gdLst/>
            <a:ahLst/>
            <a:cxnLst/>
            <a:rect l="l" t="t" r="r" b="b"/>
            <a:pathLst>
              <a:path w="993153" h="1145946">
                <a:moveTo>
                  <a:pt x="0" y="0"/>
                </a:moveTo>
                <a:lnTo>
                  <a:pt x="993153" y="0"/>
                </a:lnTo>
                <a:lnTo>
                  <a:pt x="993153" y="1145946"/>
                </a:lnTo>
                <a:lnTo>
                  <a:pt x="0" y="11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1293099"/>
            <a:ext cx="523446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배터리별 수명 저하 곡선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611" y="1664393"/>
            <a:ext cx="762511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•X축 (Discharge Cycle Number): 배터리를 사용한 횟수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•Y축 (Capacity (Ahr) - (SoH)): 배터리의 남은 용량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-98351" y="7308621"/>
            <a:ext cx="8267748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Rct는 전하 이동 저항을 의미하며, 전기화학 시스템의 핵심 이론 지표임. 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EIS데이터를 모델(등가회로)로 피팅하여 얻어내는 이론적인 값으로, 계면에서의 화학적 반응, 전극과 전해질 계면을 통과하는 이온의 운송 속도 등을 측정함. 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물리적 의미는 화학적 반응, 전극과 전해질 계면을 통과하는 리튬 이온의 운송 속도와 반응 속도를 측정하는 것임. 시스템 분석에 있어서는 노화의 근본 원인을 추적하고 진단하는 핵심 이론 지표로 활용됨. 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Rct는 측정된 데이터 그 자체가 아니라, 데이터로부터 시스템의 내부 반응 속도를 해석하기 위해 추출되는 모델 기반의 저항 성분이라고 이해할 수 있음.</a:t>
            </a:r>
          </a:p>
        </p:txBody>
      </p:sp>
      <p:sp>
        <p:nvSpPr>
          <p:cNvPr id="9" name="Freeform 9"/>
          <p:cNvSpPr/>
          <p:nvPr/>
        </p:nvSpPr>
        <p:spPr>
          <a:xfrm>
            <a:off x="9172746" y="2980491"/>
            <a:ext cx="6679171" cy="4174482"/>
          </a:xfrm>
          <a:custGeom>
            <a:avLst/>
            <a:gdLst/>
            <a:ahLst/>
            <a:cxnLst/>
            <a:rect l="l" t="t" r="r" b="b"/>
            <a:pathLst>
              <a:path w="6679171" h="4174482">
                <a:moveTo>
                  <a:pt x="0" y="0"/>
                </a:moveTo>
                <a:lnTo>
                  <a:pt x="6679171" y="0"/>
                </a:lnTo>
                <a:lnTo>
                  <a:pt x="6679171" y="4174482"/>
                </a:lnTo>
                <a:lnTo>
                  <a:pt x="0" y="4174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59099" y="7322821"/>
            <a:ext cx="9111099" cy="282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사이클 증가에 따라 모든 배터리의 내부 저항 성분이 일관되게 우상향하며 노화가 진행됨을 보여주는 RUL 예측 핵심 지표임.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discharge의 파일들에 존재하는 Rectified Impedance는 보정된 임피던스의 실수부를 의미하며, 실제 측정 데이터에서 추출한 성분임. 원래 측정 데이터에서 직접 추출한 실수부 성분으로, 물리적 의미는 총 접촉 저항, 전해질 저항, 전하 전달 저항 등 모든 것을 포함하는 전체 시스템의 저항임.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Rectified Impedance의 역할은 전체 시스템의 파워 손실 및 종합적인 상태를 모니터링하는 실제 측정 지표임. 이는 모델링과 피팅 과정 없이 측정 데이터의 실수 값을 직접 활용하여, 현재 시스템의 저항 상태를 종합적으로 보여줌.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956" y="95250"/>
            <a:ext cx="663376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피드백 기반 리뷰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02518" y="1664992"/>
            <a:ext cx="8667680" cy="147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3"/>
              </a:lnSpc>
            </a:pPr>
            <a:endParaRPr/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•X축 (Discharge Cycle Index): 각 배터리가 완전히 충전된 후 방전된 횟수</a:t>
            </a:r>
          </a:p>
          <a:p>
            <a:pPr algn="l">
              <a:lnSpc>
                <a:spcPts val="2973"/>
              </a:lnSpc>
            </a:pPr>
            <a:r>
              <a:rPr lang="en-US" sz="2123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•Y축 (Capacity (Ahr) - (SoH)): 배터리의 남은 용량</a:t>
            </a:r>
          </a:p>
          <a:p>
            <a:pPr algn="l">
              <a:lnSpc>
                <a:spcPts val="2973"/>
              </a:lnSpc>
              <a:spcBef>
                <a:spcPct val="0"/>
              </a:spcBef>
            </a:pPr>
            <a:endParaRPr lang="en-US" sz="2123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" name="Object 3"/>
          <p:cNvGraphicFramePr/>
          <p:nvPr/>
        </p:nvGraphicFramePr>
        <p:xfrm>
          <a:off x="1740295" y="2442944"/>
          <a:ext cx="14787562" cy="7329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7741900" imgH="10287000" progId="Excel.Sheet.12">
                  <p:embed/>
                </p:oleObj>
              </mc:Choice>
              <mc:Fallback>
                <p:oleObj name="Worksheet" r:id="rId3" imgW="17741900" imgH="10287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0295" y="2442944"/>
                        <a:ext cx="14787562" cy="7329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201305" y="1433195"/>
            <a:ext cx="92392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SOH/RUL 분석을 위한 주요 공개 데이터셋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305" y="119588"/>
            <a:ext cx="567962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1863" y="1300967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EIS of Lithium-Ion Batteries Dateset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3205" y="2055495"/>
            <a:ext cx="11858140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[데이터 구성]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총 2개의 CSV 파일 (frequencies.csv, impedance.csv)이 존재함.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두 파일을 'FREQUENCY_ID' 기준으로 병합하여 총 3,360개의 측정 데이터 행 생성.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49103" y="5095875"/>
            <a:ext cx="8567232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[결측치 확인]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df_analysis.info() 함수로 데이터 무결성 검사 수행.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BATTERY_ID, SOC, cycle_proxy, FREQUENCY_VALUE, Z_real, Z_imag 등 분석에 사용될 모든 핵심 컬럼에서 결측치가 0개로 확인됨.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별도 보간 작업이 필요없는 데이터셋임.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43205" y="4068445"/>
            <a:ext cx="8903052" cy="5372798"/>
          </a:xfrm>
          <a:custGeom>
            <a:avLst/>
            <a:gdLst/>
            <a:ahLst/>
            <a:cxnLst/>
            <a:rect l="l" t="t" r="r" b="b"/>
            <a:pathLst>
              <a:path w="8903052" h="5372798">
                <a:moveTo>
                  <a:pt x="0" y="0"/>
                </a:moveTo>
                <a:lnTo>
                  <a:pt x="8903052" y="0"/>
                </a:lnTo>
                <a:lnTo>
                  <a:pt x="8903052" y="5372798"/>
                </a:lnTo>
                <a:lnTo>
                  <a:pt x="0" y="5372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1863" y="1300967"/>
            <a:ext cx="77409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EIS of Lithium-Ion Batteries Dateset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8889" y="2055495"/>
            <a:ext cx="15355686" cy="849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frequencies.csv (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주파수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정의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파일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</a:t>
            </a:r>
          </a:p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 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EIS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측정에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14개의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기준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값을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정의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FREQUENCY_ID: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고유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ID (0 ~ 13)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FREQUENCY_VALUE: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측정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값 (0.05 Hz ~ 1000 Hz)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기업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기술정보에서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언급된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다중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주파수에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따른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임피던스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데이터에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적합한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형태</a:t>
            </a:r>
            <a:endParaRPr lang="en-US" sz="2499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impedance.csv (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핵심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측정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데이터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파일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)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각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충전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(SOC),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주파수별로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측정된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임피던스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값.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MEASURE_ID: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측정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이벤트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ID (예: '02_4'). '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이력'을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의미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SOC: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충전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상태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(10% ~ 100%)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BATTERY_ID: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셀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고유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ID (2, 3, 5, 6)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FREQUENCY_ID: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frequencies.csv와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연결되는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주파수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ID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IMPEDANCE_VALUE: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원본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복소수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임피던스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값 (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Z_real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-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Z_imag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* j)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전처리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후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생성된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주요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변수</a:t>
            </a:r>
            <a:r>
              <a:rPr lang="en-US" sz="2499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]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Z_real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실수부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저항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): AI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(X).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순수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저항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Z_imag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허수부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저항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): AI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핵심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입력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(X).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전기적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반응에서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용량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성분과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관련된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허수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임피던스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cycle_</a:t>
            </a:r>
            <a:r>
              <a:rPr lang="en-US" sz="2499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proxy</a:t>
            </a: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ko-KR" alt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</a:t>
            </a: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용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이력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): AI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모델의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예측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목표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(Y). MEASURE_ID (예: '02_4')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에서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추출한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'</a:t>
            </a:r>
            <a:r>
              <a:rPr lang="en-US" sz="2499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사용</a:t>
            </a:r>
            <a:r>
              <a:rPr lang="en-US" sz="2499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이력:4'.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154" y="2452533"/>
            <a:ext cx="5541678" cy="6805767"/>
          </a:xfrm>
          <a:custGeom>
            <a:avLst/>
            <a:gdLst/>
            <a:ahLst/>
            <a:cxnLst/>
            <a:rect l="l" t="t" r="r" b="b"/>
            <a:pathLst>
              <a:path w="5541678" h="6805767">
                <a:moveTo>
                  <a:pt x="0" y="0"/>
                </a:moveTo>
                <a:lnTo>
                  <a:pt x="5541678" y="0"/>
                </a:lnTo>
                <a:lnTo>
                  <a:pt x="5541678" y="6805767"/>
                </a:lnTo>
                <a:lnTo>
                  <a:pt x="0" y="6805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5507" y="2560320"/>
            <a:ext cx="12647317" cy="518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BATTERY_ID로 그룹화하여 AI의 예측 목표(Y)인 cycle_proxy와 핵심 입력인 Z_real의 통계를 비교.</a:t>
            </a:r>
          </a:p>
          <a:p>
            <a:pPr algn="l">
              <a:lnSpc>
                <a:spcPts val="3157"/>
              </a:lnSpc>
            </a:pPr>
            <a:endParaRPr lang="en-US" sz="2255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157"/>
              </a:lnSpc>
            </a:pPr>
            <a:r>
              <a:rPr lang="en-US" sz="2255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1. cycle_proxy 통계</a:t>
            </a:r>
          </a:p>
          <a:p>
            <a:pPr algn="l">
              <a:lnSpc>
                <a:spcPts val="3157"/>
              </a:lnSpc>
            </a:pPr>
            <a:endParaRPr lang="en-US" sz="2255" b="1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cycle_proxy는 배터리의 사용 이력을 나타냄.</a:t>
            </a: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각 사이클별 동일한 횟수로 측정됨(140번).</a:t>
            </a: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2, 3: 4 ~ 9 사이클 범위에서 사용됨.</a:t>
            </a: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5, 6: 3 ~ 8 사이클 범위에서 사용됨.</a:t>
            </a: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즉, 2,3번 배터리는 4~9단계까지 더 많은 사용 이력 데이터 포함, 5,6번 배터리는 상대적으로 초기인 </a:t>
            </a:r>
          </a:p>
          <a:p>
            <a:pPr algn="l">
              <a:lnSpc>
                <a:spcPts val="3157"/>
              </a:lnSpc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3단계에 해당하는 데이터 포함.</a:t>
            </a:r>
          </a:p>
          <a:p>
            <a:pPr marL="486975" lvl="1" indent="-243487" algn="l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결론: 4개 배터리가 시작 단계와 끝 단계가 서로 다르므로, AI 모델이 다양한 배터리 노화 상태를 </a:t>
            </a:r>
          </a:p>
          <a:p>
            <a:pPr algn="l">
              <a:lnSpc>
                <a:spcPts val="3157"/>
              </a:lnSpc>
            </a:pPr>
            <a:r>
              <a:rPr lang="en-US" sz="2255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학습할 수 있음.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endParaRPr lang="en-US" sz="2255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158904" y="7468938"/>
            <a:ext cx="6600719" cy="1779837"/>
          </a:xfrm>
          <a:custGeom>
            <a:avLst/>
            <a:gdLst/>
            <a:ahLst/>
            <a:cxnLst/>
            <a:rect l="l" t="t" r="r" b="b"/>
            <a:pathLst>
              <a:path w="6600719" h="1779837">
                <a:moveTo>
                  <a:pt x="0" y="0"/>
                </a:moveTo>
                <a:lnTo>
                  <a:pt x="6600719" y="0"/>
                </a:lnTo>
                <a:lnTo>
                  <a:pt x="6600719" y="1779837"/>
                </a:lnTo>
                <a:lnTo>
                  <a:pt x="0" y="177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1305" y="1325748"/>
            <a:ext cx="63688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[배터리(Cell) ID별 주요 통계 비교]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2103120"/>
          </a:xfrm>
          <a:custGeom>
            <a:avLst/>
            <a:gdLst/>
            <a:ahLst/>
            <a:cxnLst/>
            <a:rect l="l" t="t" r="r" b="b"/>
            <a:pathLst>
              <a:path w="18288000" h="2103120">
                <a:moveTo>
                  <a:pt x="0" y="0"/>
                </a:moveTo>
                <a:lnTo>
                  <a:pt x="18288000" y="0"/>
                </a:lnTo>
                <a:lnTo>
                  <a:pt x="18288000" y="2103120"/>
                </a:lnTo>
                <a:lnTo>
                  <a:pt x="0" y="2103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6536" y="6529506"/>
            <a:ext cx="13241591" cy="2137345"/>
          </a:xfrm>
          <a:custGeom>
            <a:avLst/>
            <a:gdLst/>
            <a:ahLst/>
            <a:cxnLst/>
            <a:rect l="l" t="t" r="r" b="b"/>
            <a:pathLst>
              <a:path w="13241591" h="2137345">
                <a:moveTo>
                  <a:pt x="0" y="0"/>
                </a:moveTo>
                <a:lnTo>
                  <a:pt x="13241591" y="0"/>
                </a:lnTo>
                <a:lnTo>
                  <a:pt x="13241591" y="2137346"/>
                </a:lnTo>
                <a:lnTo>
                  <a:pt x="0" y="2137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6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6536" y="2325806"/>
            <a:ext cx="13905816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BATTERY_ID로 그룹화하여 AI의 예측 목표(Y)인 cycle_proxy와 핵심 입력인 Z_real의 통계를 비교.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2. Z_real (실수부 저항) 통계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Z_real은 배터리 내부 저항을 의미하며, 높을수록 성능 저하를 뜻함.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6: 평균 저항(0.0971)이 4개 중 가장 높음.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배터리 5: 평균 저항(0.0948)이 가장 낮음.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결론: 배터리 셀마다 고유한 저항 특성을 보임.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955" y="1317312"/>
            <a:ext cx="66262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[배터리(Cell) ID별 주요 통계 비교]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305" y="119588"/>
            <a:ext cx="1524613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2. 유사 데이터셋 분석 - EIS of Lithium-Ion Batteries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2047</Words>
  <Application>Microsoft Office PowerPoint</Application>
  <PresentationFormat>사용자 지정</PresentationFormat>
  <Paragraphs>196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Noto Sans Kr Bold</vt:lpstr>
      <vt:lpstr>Noto Sans KR</vt:lpstr>
      <vt:lpstr>Calibri</vt:lpstr>
      <vt:lpstr>Arial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251105_NASA 배터리 데이터셋</dc:title>
  <cp:lastModifiedBy>예진 김</cp:lastModifiedBy>
  <cp:revision>3</cp:revision>
  <dcterms:created xsi:type="dcterms:W3CDTF">2006-08-16T00:00:00Z</dcterms:created>
  <dcterms:modified xsi:type="dcterms:W3CDTF">2025-11-04T11:17:32Z</dcterms:modified>
  <dc:identifier>DAG3jyrWHCY</dc:identifier>
</cp:coreProperties>
</file>